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Google Sans"/>
      <p:regular r:id="rId17"/>
      <p:bold r:id="rId18"/>
      <p:italic r:id="rId19"/>
      <p:boldItalic r:id="rId20"/>
    </p:embeddedFont>
    <p:embeddedFont>
      <p:font typeface="Roboto Mon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oogleSans-boldItalic.fntdata"/><Relationship Id="rId11" Type="http://schemas.openxmlformats.org/officeDocument/2006/relationships/slide" Target="slides/slide7.xml"/><Relationship Id="rId22" Type="http://schemas.openxmlformats.org/officeDocument/2006/relationships/font" Target="fonts/RobotoMono-bold.fntdata"/><Relationship Id="rId10" Type="http://schemas.openxmlformats.org/officeDocument/2006/relationships/slide" Target="slides/slide6.xml"/><Relationship Id="rId21" Type="http://schemas.openxmlformats.org/officeDocument/2006/relationships/font" Target="fonts/RobotoMono-regular.fntdata"/><Relationship Id="rId13" Type="http://schemas.openxmlformats.org/officeDocument/2006/relationships/slide" Target="slides/slide9.xml"/><Relationship Id="rId24" Type="http://schemas.openxmlformats.org/officeDocument/2006/relationships/font" Target="fonts/RobotoMono-boldItalic.fntdata"/><Relationship Id="rId12" Type="http://schemas.openxmlformats.org/officeDocument/2006/relationships/slide" Target="slides/slide8.xml"/><Relationship Id="rId23" Type="http://schemas.openxmlformats.org/officeDocument/2006/relationships/font" Target="fonts/RobotoMon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GoogleSans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GoogleSans-italic.fntdata"/><Relationship Id="rId6" Type="http://schemas.openxmlformats.org/officeDocument/2006/relationships/slide" Target="slides/slide2.xml"/><Relationship Id="rId18" Type="http://schemas.openxmlformats.org/officeDocument/2006/relationships/font" Target="fonts/GoogleSan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c25d440e49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g1c25d440e4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405cf12a8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405cf12a8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405cf12a8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405cf12a8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405cf12a8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405cf12a8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043bdcad35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g2043bdcad35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d4d0e3a0f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d4d0e3a0f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3912deae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3912deae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405cf12a8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405cf12a8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405cf12a8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405cf12a8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405cf12a8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405cf12a8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405cf12a8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405cf12a8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405cf12a82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405cf12a82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Blue" showMasterSp="0">
  <p:cSld name="Title, Subtitle, &amp; Bullets_1_2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subTitle"/>
          </p:nvPr>
        </p:nvSpPr>
        <p:spPr>
          <a:xfrm>
            <a:off x="998963" y="2283872"/>
            <a:ext cx="3955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Red Footer 1 1" showMasterSp="0">
  <p:cSld name="Blank Red Footer_1_1">
    <p:bg>
      <p:bgPr>
        <a:solidFill>
          <a:srgbClr val="FFFFFF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75" y="524238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" name="Google Shape;56;p14"/>
          <p:cNvSpPr txBox="1"/>
          <p:nvPr/>
        </p:nvSpPr>
        <p:spPr>
          <a:xfrm>
            <a:off x="252225" y="87325"/>
            <a:ext cx="58629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2023 Solution Challenge: Info Session</a:t>
            </a:r>
            <a:endParaRPr sz="11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19812" y="186775"/>
            <a:ext cx="2370692" cy="1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189">
          <p15:clr>
            <a:srgbClr val="FA7B17"/>
          </p15:clr>
        </p15:guide>
        <p15:guide id="2" pos="5571">
          <p15:clr>
            <a:srgbClr val="FA7B17"/>
          </p15:clr>
        </p15:guide>
        <p15:guide id="3" orient="horz" pos="3097">
          <p15:clr>
            <a:srgbClr val="FA7B17"/>
          </p15:clr>
        </p15:guide>
        <p15:guide id="4" orient="horz" pos="2973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Green" showMasterSp="0">
  <p:cSld name="Title, Subtitle, &amp; Bullets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subTitle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2" type="subTitle"/>
          </p:nvPr>
        </p:nvSpPr>
        <p:spPr>
          <a:xfrm>
            <a:off x="998963" y="2283872"/>
            <a:ext cx="3955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png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Relationship Id="rId4" Type="http://schemas.openxmlformats.org/officeDocument/2006/relationships/image" Target="../media/image34.png"/><Relationship Id="rId5" Type="http://schemas.openxmlformats.org/officeDocument/2006/relationships/image" Target="../media/image38.png"/><Relationship Id="rId6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app.sli.do/event/s1dR9PbyXQPYrtco1m4mfZ" TargetMode="External"/><Relationship Id="rId4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instagram.com/vandyck.lai/" TargetMode="External"/><Relationship Id="rId4" Type="http://schemas.openxmlformats.org/officeDocument/2006/relationships/hyperlink" Target="https://www.linkedin.com/in/lai-kai-yong/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43.png"/><Relationship Id="rId7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3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23.png"/><Relationship Id="rId5" Type="http://schemas.openxmlformats.org/officeDocument/2006/relationships/image" Target="../media/image13.png"/><Relationship Id="rId6" Type="http://schemas.openxmlformats.org/officeDocument/2006/relationships/image" Target="../media/image2.png"/><Relationship Id="rId7" Type="http://schemas.openxmlformats.org/officeDocument/2006/relationships/image" Target="../media/image14.png"/><Relationship Id="rId8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4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33.png"/><Relationship Id="rId6" Type="http://schemas.openxmlformats.org/officeDocument/2006/relationships/image" Target="../media/image23.png"/><Relationship Id="rId7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30.png"/><Relationship Id="rId5" Type="http://schemas.openxmlformats.org/officeDocument/2006/relationships/image" Target="../media/image16.png"/><Relationship Id="rId6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29.png"/><Relationship Id="rId5" Type="http://schemas.openxmlformats.org/officeDocument/2006/relationships/image" Target="../media/image25.png"/><Relationship Id="rId6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/>
        </p:nvSpPr>
        <p:spPr>
          <a:xfrm>
            <a:off x="1100625" y="2216550"/>
            <a:ext cx="5730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Intro to Web3</a:t>
            </a:r>
            <a:endParaRPr b="1" sz="3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7" name="Google Shape;6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3525" y="1582150"/>
            <a:ext cx="2007675" cy="200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>
            <p:ph idx="4294967295" type="title"/>
          </p:nvPr>
        </p:nvSpPr>
        <p:spPr>
          <a:xfrm>
            <a:off x="2853450" y="169375"/>
            <a:ext cx="34371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Google Sans"/>
                <a:ea typeface="Google Sans"/>
                <a:cs typeface="Google Sans"/>
                <a:sym typeface="Google Sans"/>
              </a:rPr>
              <a:t>Non Fungible Token (NFT)</a:t>
            </a:r>
            <a:endParaRPr sz="3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0" name="Google Shape;200;p25"/>
          <p:cNvSpPr txBox="1"/>
          <p:nvPr>
            <p:ph idx="4294967295" type="title"/>
          </p:nvPr>
        </p:nvSpPr>
        <p:spPr>
          <a:xfrm>
            <a:off x="4081350" y="4322475"/>
            <a:ext cx="981300" cy="4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Opensea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01" name="Google Shape;2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838" y="1571325"/>
            <a:ext cx="4818324" cy="271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8826" y="1335300"/>
            <a:ext cx="806349" cy="80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50" y="886925"/>
            <a:ext cx="5057024" cy="284457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6"/>
          <p:cNvSpPr txBox="1"/>
          <p:nvPr>
            <p:ph idx="4294967295" type="title"/>
          </p:nvPr>
        </p:nvSpPr>
        <p:spPr>
          <a:xfrm>
            <a:off x="3565950" y="273725"/>
            <a:ext cx="20121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Google Sans"/>
                <a:ea typeface="Google Sans"/>
                <a:cs typeface="Google Sans"/>
                <a:sym typeface="Google Sans"/>
              </a:rPr>
              <a:t>Metaverse</a:t>
            </a:r>
            <a:endParaRPr sz="31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09" name="Google Shape;20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7451" y="1569675"/>
            <a:ext cx="4609101" cy="268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8469" y="886925"/>
            <a:ext cx="1207150" cy="120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0425" y="617001"/>
            <a:ext cx="3527025" cy="118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6"/>
          <p:cNvSpPr txBox="1"/>
          <p:nvPr>
            <p:ph idx="4294967295" type="title"/>
          </p:nvPr>
        </p:nvSpPr>
        <p:spPr>
          <a:xfrm>
            <a:off x="205675" y="3835175"/>
            <a:ext cx="1874700" cy="4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Meta Quest Pro - VR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3" name="Google Shape;213;p26"/>
          <p:cNvSpPr txBox="1"/>
          <p:nvPr>
            <p:ph idx="4294967295" type="title"/>
          </p:nvPr>
        </p:nvSpPr>
        <p:spPr>
          <a:xfrm>
            <a:off x="5174650" y="4485350"/>
            <a:ext cx="1874700" cy="4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MitoWorld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/>
          <p:nvPr>
            <p:ph idx="4294967295" type="title"/>
          </p:nvPr>
        </p:nvSpPr>
        <p:spPr>
          <a:xfrm>
            <a:off x="3406950" y="286775"/>
            <a:ext cx="23301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Google Sans"/>
                <a:ea typeface="Google Sans"/>
                <a:cs typeface="Google Sans"/>
                <a:sym typeface="Google Sans"/>
              </a:rPr>
              <a:t>Gamification</a:t>
            </a:r>
            <a:endParaRPr sz="3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9" name="Google Shape;219;p27"/>
          <p:cNvSpPr txBox="1"/>
          <p:nvPr>
            <p:ph idx="4294967295" type="title"/>
          </p:nvPr>
        </p:nvSpPr>
        <p:spPr>
          <a:xfrm>
            <a:off x="1686700" y="3838075"/>
            <a:ext cx="1171800" cy="4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Axie Infinity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20" name="Google Shape;2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150" y="1698050"/>
            <a:ext cx="3357701" cy="188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2600" y="1175150"/>
            <a:ext cx="1540000" cy="105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0700" y="1774250"/>
            <a:ext cx="3597561" cy="188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4738" y="1373675"/>
            <a:ext cx="809476" cy="80947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7"/>
          <p:cNvSpPr txBox="1"/>
          <p:nvPr>
            <p:ph idx="4294967295" type="title"/>
          </p:nvPr>
        </p:nvSpPr>
        <p:spPr>
          <a:xfrm>
            <a:off x="6143588" y="3914275"/>
            <a:ext cx="1171800" cy="4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Sweatcoin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/>
        </p:nvSpPr>
        <p:spPr>
          <a:xfrm>
            <a:off x="2566375" y="1189275"/>
            <a:ext cx="2838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Slido for QNA</a:t>
            </a:r>
            <a:endParaRPr b="1" sz="30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3" name="Google Shape;73;p17"/>
          <p:cNvSpPr txBox="1"/>
          <p:nvPr/>
        </p:nvSpPr>
        <p:spPr>
          <a:xfrm>
            <a:off x="1915825" y="4084950"/>
            <a:ext cx="4478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https://app.sli.do/event/s1dR9PbyXQPYrtco1m4mfZ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6625" y="1711825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894174" y="1399225"/>
            <a:ext cx="44427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Lai Kai Yong (Vandyck)</a:t>
            </a:r>
            <a:endParaRPr sz="3100"/>
          </a:p>
        </p:txBody>
      </p:sp>
      <p:sp>
        <p:nvSpPr>
          <p:cNvPr id="80" name="Google Shape;80;p18"/>
          <p:cNvSpPr txBox="1"/>
          <p:nvPr>
            <p:ph idx="2" type="subTitle"/>
          </p:nvPr>
        </p:nvSpPr>
        <p:spPr>
          <a:xfrm>
            <a:off x="982663" y="3066397"/>
            <a:ext cx="3955500" cy="9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@vandyck.lai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Kai Yong Lai (Vandyck)</a:t>
            </a:r>
            <a:endParaRPr/>
          </a:p>
        </p:txBody>
      </p:sp>
      <p:pic>
        <p:nvPicPr>
          <p:cNvPr id="81" name="Google Shape;8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3900" y="972175"/>
            <a:ext cx="3429075" cy="342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0500" y="3137000"/>
            <a:ext cx="314301" cy="31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0500" y="3615050"/>
            <a:ext cx="275850" cy="2758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8"/>
          <p:cNvSpPr txBox="1"/>
          <p:nvPr>
            <p:ph type="title"/>
          </p:nvPr>
        </p:nvSpPr>
        <p:spPr>
          <a:xfrm>
            <a:off x="907774" y="1893975"/>
            <a:ext cx="4442700" cy="10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Full Stack Software Engineer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GDSC Lead @APU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MLSA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idx="4294967295" type="title"/>
          </p:nvPr>
        </p:nvSpPr>
        <p:spPr>
          <a:xfrm>
            <a:off x="3190050" y="260675"/>
            <a:ext cx="27639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Google Sans"/>
                <a:ea typeface="Google Sans"/>
                <a:cs typeface="Google Sans"/>
                <a:sym typeface="Google Sans"/>
              </a:rPr>
              <a:t>What is Web 3</a:t>
            </a:r>
            <a:endParaRPr sz="3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" name="Google Shape;90;p19"/>
          <p:cNvSpPr txBox="1"/>
          <p:nvPr>
            <p:ph idx="4294967295" type="title"/>
          </p:nvPr>
        </p:nvSpPr>
        <p:spPr>
          <a:xfrm>
            <a:off x="5023425" y="1396250"/>
            <a:ext cx="18825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Google Sans"/>
              <a:buChar char="●"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Read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" name="Google Shape;91;p19"/>
          <p:cNvSpPr txBox="1"/>
          <p:nvPr>
            <p:ph idx="4294967295" type="title"/>
          </p:nvPr>
        </p:nvSpPr>
        <p:spPr>
          <a:xfrm>
            <a:off x="5023425" y="2463300"/>
            <a:ext cx="22257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Google Sans"/>
              <a:buChar char="●"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Read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Google Sans"/>
              <a:buChar char="●"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Write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2" name="Google Shape;92;p19"/>
          <p:cNvSpPr txBox="1"/>
          <p:nvPr>
            <p:ph idx="4294967295" type="title"/>
          </p:nvPr>
        </p:nvSpPr>
        <p:spPr>
          <a:xfrm>
            <a:off x="5115750" y="3755475"/>
            <a:ext cx="2616000" cy="7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Google Sans"/>
              <a:buChar char="●"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Read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Google Sans"/>
              <a:buChar char="●"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Write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Google Sans"/>
              <a:buChar char="●"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Own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" name="Google Shape;93;p19"/>
          <p:cNvSpPr txBox="1"/>
          <p:nvPr>
            <p:ph idx="4294967295" type="title"/>
          </p:nvPr>
        </p:nvSpPr>
        <p:spPr>
          <a:xfrm>
            <a:off x="642950" y="1411400"/>
            <a:ext cx="818100" cy="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Web 1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4" name="Google Shape;94;p19"/>
          <p:cNvSpPr txBox="1"/>
          <p:nvPr>
            <p:ph idx="4294967295" type="title"/>
          </p:nvPr>
        </p:nvSpPr>
        <p:spPr>
          <a:xfrm>
            <a:off x="642950" y="2624700"/>
            <a:ext cx="818100" cy="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Web 2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5" name="Google Shape;95;p19"/>
          <p:cNvSpPr txBox="1"/>
          <p:nvPr>
            <p:ph idx="4294967295" type="title"/>
          </p:nvPr>
        </p:nvSpPr>
        <p:spPr>
          <a:xfrm>
            <a:off x="642950" y="3838000"/>
            <a:ext cx="818100" cy="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Web 3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96" name="Google Shape;96;p19"/>
          <p:cNvPicPr preferRelativeResize="0"/>
          <p:nvPr/>
        </p:nvPicPr>
        <p:blipFill rotWithShape="1">
          <a:blip r:embed="rId3">
            <a:alphaModFix/>
          </a:blip>
          <a:srcRect b="29725" l="0" r="0" t="0"/>
          <a:stretch/>
        </p:blipFill>
        <p:spPr>
          <a:xfrm>
            <a:off x="1869450" y="946863"/>
            <a:ext cx="1345100" cy="126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0275" y="1152450"/>
            <a:ext cx="1660726" cy="103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9125" y="2527652"/>
            <a:ext cx="591801" cy="59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73300" y="2521500"/>
            <a:ext cx="591798" cy="603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 rotWithShape="1">
          <a:blip r:embed="rId7">
            <a:alphaModFix/>
          </a:blip>
          <a:srcRect b="8571" l="20808" r="21739" t="10718"/>
          <a:stretch/>
        </p:blipFill>
        <p:spPr>
          <a:xfrm>
            <a:off x="3137475" y="2455275"/>
            <a:ext cx="786075" cy="73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66850" y="2382900"/>
            <a:ext cx="731733" cy="73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25098" y="3617525"/>
            <a:ext cx="471903" cy="76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364661" y="3560663"/>
            <a:ext cx="893688" cy="89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258350" y="3555775"/>
            <a:ext cx="893701" cy="892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14150" y="3617525"/>
            <a:ext cx="654852" cy="768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idx="4294967295" type="title"/>
          </p:nvPr>
        </p:nvSpPr>
        <p:spPr>
          <a:xfrm>
            <a:off x="3190050" y="260675"/>
            <a:ext cx="27639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Google Sans"/>
                <a:ea typeface="Google Sans"/>
                <a:cs typeface="Google Sans"/>
                <a:sym typeface="Google Sans"/>
              </a:rPr>
              <a:t>Characteristic</a:t>
            </a:r>
            <a:endParaRPr sz="3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1" name="Google Shape;111;p20"/>
          <p:cNvSpPr txBox="1"/>
          <p:nvPr>
            <p:ph idx="4294967295" type="title"/>
          </p:nvPr>
        </p:nvSpPr>
        <p:spPr>
          <a:xfrm>
            <a:off x="5951188" y="3888075"/>
            <a:ext cx="13542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Transparency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2" name="Google Shape;112;p20"/>
          <p:cNvSpPr txBox="1"/>
          <p:nvPr>
            <p:ph idx="4294967295" type="title"/>
          </p:nvPr>
        </p:nvSpPr>
        <p:spPr>
          <a:xfrm>
            <a:off x="1550313" y="3888075"/>
            <a:ext cx="13542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Decentralized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775" y="1373825"/>
            <a:ext cx="1925275" cy="192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6738" y="1264900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idx="4294967295" type="title"/>
          </p:nvPr>
        </p:nvSpPr>
        <p:spPr>
          <a:xfrm>
            <a:off x="2599350" y="241100"/>
            <a:ext cx="39453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Google Sans"/>
                <a:ea typeface="Google Sans"/>
                <a:cs typeface="Google Sans"/>
                <a:sym typeface="Google Sans"/>
              </a:rPr>
              <a:t>Decentralized Finance</a:t>
            </a:r>
            <a:endParaRPr sz="31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Google Sans"/>
                <a:ea typeface="Google Sans"/>
                <a:cs typeface="Google Sans"/>
                <a:sym typeface="Google Sans"/>
              </a:rPr>
              <a:t>(DeFi)</a:t>
            </a:r>
            <a:endParaRPr sz="3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0" name="Google Shape;120;p21"/>
          <p:cNvSpPr txBox="1"/>
          <p:nvPr>
            <p:ph idx="4294967295" type="title"/>
          </p:nvPr>
        </p:nvSpPr>
        <p:spPr>
          <a:xfrm>
            <a:off x="1923250" y="3648450"/>
            <a:ext cx="1999800" cy="9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Exchange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(Currency Trade)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1" name="Google Shape;121;p21"/>
          <p:cNvSpPr txBox="1"/>
          <p:nvPr>
            <p:ph idx="4294967295" type="title"/>
          </p:nvPr>
        </p:nvSpPr>
        <p:spPr>
          <a:xfrm>
            <a:off x="5858100" y="3747825"/>
            <a:ext cx="1999800" cy="9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Cryptocurrency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6125" y="1505325"/>
            <a:ext cx="1273925" cy="12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3500" y="2327100"/>
            <a:ext cx="934050" cy="9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0425" y="1505325"/>
            <a:ext cx="1116575" cy="111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19925" y="1887300"/>
            <a:ext cx="667049" cy="1086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94950" y="2343050"/>
            <a:ext cx="902176" cy="90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idx="4294967295" type="title"/>
          </p:nvPr>
        </p:nvSpPr>
        <p:spPr>
          <a:xfrm>
            <a:off x="847875" y="241100"/>
            <a:ext cx="74979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Google Sans"/>
                <a:ea typeface="Google Sans"/>
                <a:cs typeface="Google Sans"/>
                <a:sym typeface="Google Sans"/>
              </a:rPr>
              <a:t>Decentralized Autonomous Organization</a:t>
            </a:r>
            <a:endParaRPr sz="31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Google Sans"/>
                <a:ea typeface="Google Sans"/>
                <a:cs typeface="Google Sans"/>
                <a:sym typeface="Google Sans"/>
              </a:rPr>
              <a:t>(DAO)</a:t>
            </a:r>
            <a:endParaRPr sz="31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463" y="1363850"/>
            <a:ext cx="2621626" cy="262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225" y="1312200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 txBox="1"/>
          <p:nvPr>
            <p:ph idx="4294967295" type="title"/>
          </p:nvPr>
        </p:nvSpPr>
        <p:spPr>
          <a:xfrm>
            <a:off x="1015888" y="4097575"/>
            <a:ext cx="1630800" cy="9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Structure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5" name="Google Shape;135;p22"/>
          <p:cNvSpPr txBox="1"/>
          <p:nvPr>
            <p:ph idx="4294967295" type="title"/>
          </p:nvPr>
        </p:nvSpPr>
        <p:spPr>
          <a:xfrm>
            <a:off x="6886413" y="1920400"/>
            <a:ext cx="1630800" cy="9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KopiDAO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7025" y="3110250"/>
            <a:ext cx="1125401" cy="11254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>
            <p:ph idx="4294967295" type="title"/>
          </p:nvPr>
        </p:nvSpPr>
        <p:spPr>
          <a:xfrm>
            <a:off x="6886413" y="3522000"/>
            <a:ext cx="1630800" cy="9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Big Green DAO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/>
          <p:nvPr/>
        </p:nvSpPr>
        <p:spPr>
          <a:xfrm>
            <a:off x="4422100" y="3195700"/>
            <a:ext cx="782700" cy="766200"/>
          </a:xfrm>
          <a:prstGeom prst="cube">
            <a:avLst>
              <a:gd fmla="val 25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3"/>
          <p:cNvSpPr/>
          <p:nvPr/>
        </p:nvSpPr>
        <p:spPr>
          <a:xfrm>
            <a:off x="2071725" y="1204050"/>
            <a:ext cx="2038500" cy="1027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3"/>
          <p:cNvSpPr txBox="1"/>
          <p:nvPr>
            <p:ph idx="4294967295" type="title"/>
          </p:nvPr>
        </p:nvSpPr>
        <p:spPr>
          <a:xfrm>
            <a:off x="3528750" y="260675"/>
            <a:ext cx="20865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Google Sans"/>
                <a:ea typeface="Google Sans"/>
                <a:cs typeface="Google Sans"/>
                <a:sym typeface="Google Sans"/>
              </a:rPr>
              <a:t>Blockchain</a:t>
            </a:r>
            <a:endParaRPr sz="3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5" name="Google Shape;145;p23"/>
          <p:cNvSpPr txBox="1"/>
          <p:nvPr>
            <p:ph idx="4294967295" type="title"/>
          </p:nvPr>
        </p:nvSpPr>
        <p:spPr>
          <a:xfrm>
            <a:off x="2459472" y="1359400"/>
            <a:ext cx="1278000" cy="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Send 1 ETH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3075" y="1420825"/>
            <a:ext cx="455551" cy="55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8324" y="1420825"/>
            <a:ext cx="455551" cy="552325"/>
          </a:xfrm>
          <a:prstGeom prst="rect">
            <a:avLst/>
          </a:prstGeom>
          <a:noFill/>
          <a:ln>
            <a:noFill/>
          </a:ln>
          <a:effectLst>
            <a:outerShdw blurRad="85725" rotWithShape="0" algn="bl">
              <a:srgbClr val="0000FF"/>
            </a:outerShdw>
          </a:effectLst>
        </p:spPr>
      </p:pic>
      <p:cxnSp>
        <p:nvCxnSpPr>
          <p:cNvPr id="148" name="Google Shape;148;p23"/>
          <p:cNvCxnSpPr>
            <a:stCxn id="146" idx="3"/>
            <a:endCxn id="147" idx="1"/>
          </p:cNvCxnSpPr>
          <p:nvPr/>
        </p:nvCxnSpPr>
        <p:spPr>
          <a:xfrm>
            <a:off x="2738626" y="1696988"/>
            <a:ext cx="71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975" y="1283200"/>
            <a:ext cx="595075" cy="766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23"/>
          <p:cNvCxnSpPr/>
          <p:nvPr/>
        </p:nvCxnSpPr>
        <p:spPr>
          <a:xfrm>
            <a:off x="1033950" y="1666275"/>
            <a:ext cx="94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" name="Google Shape;151;p23"/>
          <p:cNvCxnSpPr/>
          <p:nvPr/>
        </p:nvCxnSpPr>
        <p:spPr>
          <a:xfrm>
            <a:off x="4101900" y="1666275"/>
            <a:ext cx="94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2" name="Google Shape;15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1124" y="1215325"/>
            <a:ext cx="565193" cy="37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1124" y="1697000"/>
            <a:ext cx="565193" cy="37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9624" y="1215325"/>
            <a:ext cx="565193" cy="37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9624" y="1697000"/>
            <a:ext cx="565193" cy="37267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/>
          <p:nvPr/>
        </p:nvSpPr>
        <p:spPr>
          <a:xfrm>
            <a:off x="5965738" y="1624000"/>
            <a:ext cx="76500" cy="73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3574" y="1204050"/>
            <a:ext cx="565193" cy="37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3574" y="1685725"/>
            <a:ext cx="565193" cy="37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2074" y="1204050"/>
            <a:ext cx="565193" cy="37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2074" y="1685725"/>
            <a:ext cx="565193" cy="37267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 txBox="1"/>
          <p:nvPr/>
        </p:nvSpPr>
        <p:spPr>
          <a:xfrm>
            <a:off x="5035075" y="97825"/>
            <a:ext cx="37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78775" y="1515950"/>
            <a:ext cx="209025" cy="209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23"/>
          <p:cNvCxnSpPr/>
          <p:nvPr/>
        </p:nvCxnSpPr>
        <p:spPr>
          <a:xfrm flipH="1">
            <a:off x="7995950" y="2152300"/>
            <a:ext cx="13200" cy="10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4" name="Google Shape;164;p23"/>
          <p:cNvSpPr/>
          <p:nvPr/>
        </p:nvSpPr>
        <p:spPr>
          <a:xfrm>
            <a:off x="7637400" y="3515400"/>
            <a:ext cx="782700" cy="766200"/>
          </a:xfrm>
          <a:prstGeom prst="cube">
            <a:avLst>
              <a:gd fmla="val 25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5" name="Google Shape;165;p23"/>
          <p:cNvCxnSpPr>
            <a:stCxn id="164" idx="2"/>
          </p:cNvCxnSpPr>
          <p:nvPr/>
        </p:nvCxnSpPr>
        <p:spPr>
          <a:xfrm flipH="1">
            <a:off x="6239100" y="3994275"/>
            <a:ext cx="13983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" name="Google Shape;166;p23"/>
          <p:cNvSpPr/>
          <p:nvPr/>
        </p:nvSpPr>
        <p:spPr>
          <a:xfrm>
            <a:off x="4176175" y="3465725"/>
            <a:ext cx="782700" cy="766200"/>
          </a:xfrm>
          <a:prstGeom prst="cube">
            <a:avLst>
              <a:gd fmla="val 25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3"/>
          <p:cNvSpPr/>
          <p:nvPr/>
        </p:nvSpPr>
        <p:spPr>
          <a:xfrm>
            <a:off x="3913875" y="3727575"/>
            <a:ext cx="782700" cy="766200"/>
          </a:xfrm>
          <a:prstGeom prst="cube">
            <a:avLst>
              <a:gd fmla="val 25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idx="4294967295" type="title"/>
          </p:nvPr>
        </p:nvSpPr>
        <p:spPr>
          <a:xfrm>
            <a:off x="3528750" y="260675"/>
            <a:ext cx="20865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Google Sans"/>
                <a:ea typeface="Google Sans"/>
                <a:cs typeface="Google Sans"/>
                <a:sym typeface="Google Sans"/>
              </a:rPr>
              <a:t>Databases</a:t>
            </a:r>
            <a:endParaRPr sz="3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24"/>
          <p:cNvSpPr txBox="1"/>
          <p:nvPr>
            <p:ph idx="4294967295" type="title"/>
          </p:nvPr>
        </p:nvSpPr>
        <p:spPr>
          <a:xfrm>
            <a:off x="1243050" y="4589275"/>
            <a:ext cx="1630800" cy="4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Centralized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74" name="Google Shape;1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338" y="1046500"/>
            <a:ext cx="595075" cy="76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8250" y="1046500"/>
            <a:ext cx="595075" cy="76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4"/>
          <p:cNvSpPr txBox="1"/>
          <p:nvPr>
            <p:ph idx="4294967295" type="title"/>
          </p:nvPr>
        </p:nvSpPr>
        <p:spPr>
          <a:xfrm>
            <a:off x="6140388" y="4589275"/>
            <a:ext cx="1630800" cy="4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Decentralized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4750" y="2126400"/>
            <a:ext cx="780275" cy="78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5650" y="2126388"/>
            <a:ext cx="780275" cy="78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5710" y="3220425"/>
            <a:ext cx="658350" cy="658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p24"/>
          <p:cNvCxnSpPr>
            <a:endCxn id="177" idx="0"/>
          </p:cNvCxnSpPr>
          <p:nvPr/>
        </p:nvCxnSpPr>
        <p:spPr>
          <a:xfrm>
            <a:off x="1934388" y="1812600"/>
            <a:ext cx="10500" cy="3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" name="Google Shape;181;p24"/>
          <p:cNvCxnSpPr>
            <a:endCxn id="179" idx="0"/>
          </p:cNvCxnSpPr>
          <p:nvPr/>
        </p:nvCxnSpPr>
        <p:spPr>
          <a:xfrm>
            <a:off x="1934385" y="2740725"/>
            <a:ext cx="10500" cy="47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" name="Google Shape;182;p24"/>
          <p:cNvCxnSpPr/>
          <p:nvPr/>
        </p:nvCxnSpPr>
        <p:spPr>
          <a:xfrm>
            <a:off x="6950525" y="1812600"/>
            <a:ext cx="10500" cy="3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3" name="Google Shape;18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2046" y="3293275"/>
            <a:ext cx="658346" cy="4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15246" y="3293275"/>
            <a:ext cx="658346" cy="4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37696" y="4231375"/>
            <a:ext cx="658346" cy="4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15246" y="4231375"/>
            <a:ext cx="658346" cy="4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6621" y="2983913"/>
            <a:ext cx="658346" cy="4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6635" y="3674475"/>
            <a:ext cx="658350" cy="658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" name="Google Shape;189;p24"/>
          <p:cNvCxnSpPr>
            <a:endCxn id="187" idx="0"/>
          </p:cNvCxnSpPr>
          <p:nvPr/>
        </p:nvCxnSpPr>
        <p:spPr>
          <a:xfrm>
            <a:off x="6950394" y="2740613"/>
            <a:ext cx="5400" cy="24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" name="Google Shape;190;p24"/>
          <p:cNvCxnSpPr>
            <a:endCxn id="188" idx="0"/>
          </p:cNvCxnSpPr>
          <p:nvPr/>
        </p:nvCxnSpPr>
        <p:spPr>
          <a:xfrm>
            <a:off x="6950410" y="3392775"/>
            <a:ext cx="5400" cy="28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24"/>
          <p:cNvCxnSpPr>
            <a:stCxn id="183" idx="3"/>
          </p:cNvCxnSpPr>
          <p:nvPr/>
        </p:nvCxnSpPr>
        <p:spPr>
          <a:xfrm>
            <a:off x="6140392" y="3510325"/>
            <a:ext cx="512100" cy="22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24"/>
          <p:cNvCxnSpPr>
            <a:stCxn id="184" idx="1"/>
          </p:cNvCxnSpPr>
          <p:nvPr/>
        </p:nvCxnSpPr>
        <p:spPr>
          <a:xfrm flipH="1">
            <a:off x="7250446" y="3510325"/>
            <a:ext cx="364800" cy="21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" name="Google Shape;193;p24"/>
          <p:cNvCxnSpPr>
            <a:stCxn id="185" idx="3"/>
          </p:cNvCxnSpPr>
          <p:nvPr/>
        </p:nvCxnSpPr>
        <p:spPr>
          <a:xfrm flipH="1" rot="10800000">
            <a:off x="6196042" y="4260625"/>
            <a:ext cx="419100" cy="18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24"/>
          <p:cNvCxnSpPr>
            <a:stCxn id="186" idx="1"/>
          </p:cNvCxnSpPr>
          <p:nvPr/>
        </p:nvCxnSpPr>
        <p:spPr>
          <a:xfrm rot="10800000">
            <a:off x="7312846" y="4297825"/>
            <a:ext cx="302400" cy="15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